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1" r:id="rId5"/>
    <p:sldId id="282" r:id="rId6"/>
    <p:sldId id="285" r:id="rId7"/>
    <p:sldId id="286" r:id="rId8"/>
    <p:sldId id="287" r:id="rId9"/>
    <p:sldId id="289" r:id="rId10"/>
    <p:sldId id="292" r:id="rId11"/>
    <p:sldId id="273" r:id="rId12"/>
    <p:sldId id="274" r:id="rId13"/>
    <p:sldId id="272" r:id="rId14"/>
    <p:sldId id="276" r:id="rId15"/>
    <p:sldId id="275" r:id="rId16"/>
    <p:sldId id="291" r:id="rId17"/>
    <p:sldId id="277" r:id="rId18"/>
    <p:sldId id="278"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657600" y="1273076"/>
            <a:ext cx="5334000" cy="2308324"/>
          </a:xfrm>
          <a:prstGeom prst="rect">
            <a:avLst/>
          </a:prstGeom>
          <a:noFill/>
        </p:spPr>
        <p:txBody>
          <a:bodyPr wrap="square" rtlCol="0">
            <a:spAutoFit/>
          </a:bodyPr>
          <a:lstStyle/>
          <a:p>
            <a:pPr algn="just"/>
            <a:r>
              <a:rPr lang="en-US" sz="2400" dirty="0">
                <a:latin typeface="Arial Narrow" pitchFamily="34" charset="0"/>
                <a:cs typeface="Times New Roman" pitchFamily="18" charset="0"/>
              </a:rPr>
              <a:t>	The sacraments are the means to obtain the forgiveness of sins and salvation or eternal life given by Jesus. </a:t>
            </a:r>
            <a:r>
              <a:rPr lang="en-US" sz="2400" dirty="0">
                <a:solidFill>
                  <a:srgbClr val="FF00FF"/>
                </a:solidFill>
                <a:latin typeface="Arial Narrow" pitchFamily="34" charset="0"/>
                <a:cs typeface="Times New Roman" pitchFamily="18" charset="0"/>
              </a:rPr>
              <a:t>By offering us forgiveness of sins and divine life, the sacraments lead us to the experience of salvation, by the power of the Holy Spirit.</a:t>
            </a:r>
          </a:p>
        </p:txBody>
      </p:sp>
      <p:sp>
        <p:nvSpPr>
          <p:cNvPr id="4" name="TextBox 3"/>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SACRAMENTS: MEANS OF SALVATION</a:t>
            </a:r>
          </a:p>
        </p:txBody>
      </p:sp>
      <p:sp>
        <p:nvSpPr>
          <p:cNvPr id="5" name="TextBox 4"/>
          <p:cNvSpPr txBox="1"/>
          <p:nvPr/>
        </p:nvSpPr>
        <p:spPr>
          <a:xfrm>
            <a:off x="152400" y="3658612"/>
            <a:ext cx="8839200" cy="3046988"/>
          </a:xfrm>
          <a:prstGeom prst="rect">
            <a:avLst/>
          </a:prstGeom>
          <a:noFill/>
        </p:spPr>
        <p:txBody>
          <a:bodyPr wrap="square" rtlCol="0">
            <a:spAutoFit/>
          </a:bodyPr>
          <a:lstStyle/>
          <a:p>
            <a:pPr algn="just"/>
            <a:r>
              <a:rPr lang="en-US" sz="2400" dirty="0">
                <a:latin typeface="Arial Narrow" pitchFamily="34" charset="0"/>
                <a:cs typeface="Times New Roman" pitchFamily="18" charset="0"/>
              </a:rPr>
              <a:t>	The Church can be seen as the custodian of the salvation achieved by Jesus and she is the one who distributes it. It is this salvation that the Church ever proclaims. This salvation becomes available to us through the Word of God and the sacraments administered by the Church. The Church always invites and inspires people to come into the salvation through conversion and baptism. Thus the Church, redeemed by Jesus Christ, offers salvation for all and remains in the world as a sign and instrument of  salvation for all people.</a:t>
            </a:r>
            <a:endParaRPr lang="en-US" sz="2400" dirty="0">
              <a:solidFill>
                <a:srgbClr val="FF00FF"/>
              </a:solidFill>
              <a:latin typeface="Arial Narrow" pitchFamily="34" charset="0"/>
              <a:cs typeface="Times New Roman" pitchFamily="18" charset="0"/>
            </a:endParaRPr>
          </a:p>
        </p:txBody>
      </p:sp>
      <p:pic>
        <p:nvPicPr>
          <p:cNvPr id="9218" name="Picture 2" descr="C:\Users\user\Desktop\doveshad.png"/>
          <p:cNvPicPr>
            <a:picLocks noChangeAspect="1" noChangeArrowheads="1"/>
          </p:cNvPicPr>
          <p:nvPr/>
        </p:nvPicPr>
        <p:blipFill>
          <a:blip r:embed="rId2" cstate="print"/>
          <a:srcRect/>
          <a:stretch>
            <a:fillRect/>
          </a:stretch>
        </p:blipFill>
        <p:spPr bwMode="auto">
          <a:xfrm>
            <a:off x="533400" y="762000"/>
            <a:ext cx="2505075" cy="2027918"/>
          </a:xfrm>
          <a:prstGeom prst="rect">
            <a:avLst/>
          </a:prstGeom>
          <a:noFill/>
        </p:spPr>
      </p:pic>
      <p:cxnSp>
        <p:nvCxnSpPr>
          <p:cNvPr id="8" name="Straight Connector 7"/>
          <p:cNvCxnSpPr/>
          <p:nvPr/>
        </p:nvCxnSpPr>
        <p:spPr>
          <a:xfrm rot="5400000">
            <a:off x="114300" y="2247900"/>
            <a:ext cx="1524000" cy="14478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600200" y="2209800"/>
            <a:ext cx="2133600" cy="14478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914400" y="2895600"/>
            <a:ext cx="1371600" cy="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1371600" y="2438400"/>
            <a:ext cx="1447800" cy="9906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304800" y="2667000"/>
            <a:ext cx="1752600" cy="8382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00200" y="2209800"/>
            <a:ext cx="1447800" cy="14478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1143000" y="2667000"/>
            <a:ext cx="1447800" cy="5334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685800" y="2743200"/>
            <a:ext cx="1447800" cy="3810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228600" y="2438400"/>
            <a:ext cx="1600200" cy="1143000"/>
          </a:xfrm>
          <a:prstGeom prst="line">
            <a:avLst/>
          </a:prstGeom>
          <a:ln w="57150">
            <a:solidFill>
              <a:schemeClr val="accent1"/>
            </a:solidFill>
            <a:prstDash val="lgDashDot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repeatCount="indefinite"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par>
                                <p:cTn id="8" presetID="22" presetClass="entr" presetSubtype="1" repeatCount="indefinite"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1000"/>
                                        <p:tgtEl>
                                          <p:spTgt spid="10"/>
                                        </p:tgtEl>
                                      </p:cBhvr>
                                    </p:animEffect>
                                  </p:childTnLst>
                                </p:cTn>
                              </p:par>
                              <p:par>
                                <p:cTn id="11" presetID="22" presetClass="entr" presetSubtype="1" repeatCount="indefinite"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1000"/>
                                        <p:tgtEl>
                                          <p:spTgt spid="13"/>
                                        </p:tgtEl>
                                      </p:cBhvr>
                                    </p:animEffect>
                                  </p:childTnLst>
                                </p:cTn>
                              </p:par>
                              <p:par>
                                <p:cTn id="14" presetID="22" presetClass="entr" presetSubtype="1" repeatCount="indefinite"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1000"/>
                                        <p:tgtEl>
                                          <p:spTgt spid="15"/>
                                        </p:tgtEl>
                                      </p:cBhvr>
                                    </p:animEffect>
                                  </p:childTnLst>
                                </p:cTn>
                              </p:par>
                              <p:par>
                                <p:cTn id="17" presetID="22" presetClass="entr" presetSubtype="1" repeatCount="indefinite"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1000"/>
                                        <p:tgtEl>
                                          <p:spTgt spid="17"/>
                                        </p:tgtEl>
                                      </p:cBhvr>
                                    </p:animEffect>
                                  </p:childTnLst>
                                </p:cTn>
                              </p:par>
                              <p:par>
                                <p:cTn id="20" presetID="22" presetClass="entr" presetSubtype="1" repeatCount="indefinite"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up)">
                                      <p:cBhvr>
                                        <p:cTn id="22" dur="1000"/>
                                        <p:tgtEl>
                                          <p:spTgt spid="19"/>
                                        </p:tgtEl>
                                      </p:cBhvr>
                                    </p:animEffect>
                                  </p:childTnLst>
                                </p:cTn>
                              </p:par>
                              <p:par>
                                <p:cTn id="23" presetID="22" presetClass="entr" presetSubtype="1" repeatCount="indefinite"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up)">
                                      <p:cBhvr>
                                        <p:cTn id="25" dur="1000"/>
                                        <p:tgtEl>
                                          <p:spTgt spid="21"/>
                                        </p:tgtEl>
                                      </p:cBhvr>
                                    </p:animEffect>
                                  </p:childTnLst>
                                </p:cTn>
                              </p:par>
                              <p:par>
                                <p:cTn id="26" presetID="22" presetClass="entr" presetSubtype="1" repeatCount="indefinite"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1000"/>
                                        <p:tgtEl>
                                          <p:spTgt spid="23"/>
                                        </p:tgtEl>
                                      </p:cBhvr>
                                    </p:animEffect>
                                  </p:childTnLst>
                                </p:cTn>
                              </p:par>
                              <p:par>
                                <p:cTn id="29" presetID="22" presetClass="entr" presetSubtype="1" repeatCount="indefinite"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10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 calcmode="lin" valueType="num">
                                      <p:cBhvr>
                                        <p:cTn id="42"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grpId="0" nodeType="clickEffect">
                                  <p:stCondLst>
                                    <p:cond delay="0"/>
                                  </p:stCondLst>
                                  <p:childTnLst>
                                    <p:set>
                                      <p:cBhvr>
                                        <p:cTn id="47" dur="1" fill="hold">
                                          <p:stCondLst>
                                            <p:cond delay="0"/>
                                          </p:stCondLst>
                                        </p:cTn>
                                        <p:tgtEl>
                                          <p:spTgt spid="5">
                                            <p:txEl>
                                              <p:pRg st="0" end="0"/>
                                            </p:txEl>
                                          </p:spTgt>
                                        </p:tgtEl>
                                        <p:attrNameLst>
                                          <p:attrName>style.visibility</p:attrName>
                                        </p:attrNameLst>
                                      </p:cBhvr>
                                      <p:to>
                                        <p:strVal val="visible"/>
                                      </p:to>
                                    </p:set>
                                    <p:anim calcmode="lin" valueType="num">
                                      <p:cBhvr>
                                        <p:cTn id="48"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5908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a:t>
            </a:r>
            <a:br>
              <a:rPr lang="en-US" sz="3500" b="1" dirty="0">
                <a:solidFill>
                  <a:srgbClr val="FF00FF"/>
                </a:solidFill>
                <a:latin typeface="Cooper Std Black" pitchFamily="18" charset="0"/>
                <a:cs typeface="Times New Roman" pitchFamily="18" charset="0"/>
              </a:rPr>
            </a:br>
            <a:r>
              <a:rPr lang="en-US" sz="3500" b="1" dirty="0">
                <a:solidFill>
                  <a:srgbClr val="FF00FF"/>
                </a:solidFill>
                <a:latin typeface="Cooper Std Black" pitchFamily="18" charset="0"/>
                <a:cs typeface="Times New Roman" pitchFamily="18" charset="0"/>
              </a:rPr>
              <a:t>to Read and </a:t>
            </a:r>
            <a:br>
              <a:rPr lang="en-US" sz="3500" b="1" dirty="0">
                <a:solidFill>
                  <a:srgbClr val="FF00FF"/>
                </a:solidFill>
                <a:latin typeface="Cooper Std Black" pitchFamily="18" charset="0"/>
                <a:cs typeface="Times New Roman" pitchFamily="18" charset="0"/>
              </a:rPr>
            </a:br>
            <a:r>
              <a:rPr lang="en-US" sz="3500" b="1" dirty="0">
                <a:solidFill>
                  <a:srgbClr val="FF00FF"/>
                </a:solidFill>
                <a:latin typeface="Cooper Std Black" pitchFamily="18" charset="0"/>
                <a:cs typeface="Times New Roman" pitchFamily="18" charset="0"/>
              </a:rPr>
              <a:t>Meditate</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John 14: 15-24</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219200" y="2819400"/>
            <a:ext cx="6858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to Remember</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4290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“Now therefore, if you will obey my </a:t>
            </a:r>
          </a:p>
          <a:p>
            <a:pPr algn="ctr">
              <a:buNone/>
            </a:pPr>
            <a:r>
              <a:rPr lang="en-US" sz="3000" dirty="0">
                <a:solidFill>
                  <a:schemeClr val="tx1"/>
                </a:solidFill>
                <a:latin typeface="Arial Narrow" pitchFamily="34" charset="0"/>
                <a:cs typeface="Times New Roman" pitchFamily="18" charset="0"/>
              </a:rPr>
              <a:t>voice and keep my covenant, you shall </a:t>
            </a:r>
          </a:p>
          <a:p>
            <a:pPr algn="ctr">
              <a:buNone/>
            </a:pPr>
            <a:r>
              <a:rPr lang="en-US" sz="3000" dirty="0">
                <a:solidFill>
                  <a:schemeClr val="tx1"/>
                </a:solidFill>
                <a:latin typeface="Arial Narrow" pitchFamily="34" charset="0"/>
                <a:cs typeface="Times New Roman" pitchFamily="18" charset="0"/>
              </a:rPr>
              <a:t>be my own possession among all </a:t>
            </a:r>
          </a:p>
          <a:p>
            <a:pPr algn="ctr">
              <a:buNone/>
            </a:pPr>
            <a:r>
              <a:rPr lang="en-US" sz="3000" dirty="0">
                <a:solidFill>
                  <a:schemeClr val="tx1"/>
                </a:solidFill>
                <a:latin typeface="Arial Narrow" pitchFamily="34" charset="0"/>
                <a:cs typeface="Times New Roman" pitchFamily="18" charset="0"/>
              </a:rPr>
              <a:t>peoples.” (Ex. 19:5)</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1981200"/>
            <a:ext cx="7315200" cy="838200"/>
          </a:xfrm>
        </p:spPr>
        <p:txBody>
          <a:bodyPr>
            <a:normAutofit/>
          </a:bodyPr>
          <a:lstStyle/>
          <a:p>
            <a:pPr algn="ctr"/>
            <a:r>
              <a:rPr lang="en-US" sz="3500" b="1" dirty="0">
                <a:solidFill>
                  <a:srgbClr val="FF00FF"/>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743200"/>
            <a:ext cx="8839200" cy="1143000"/>
          </a:xfrm>
        </p:spPr>
        <p:txBody>
          <a:bodyPr>
            <a:noAutofit/>
          </a:bodyPr>
          <a:lstStyle/>
          <a:p>
            <a:pPr algn="ctr">
              <a:buNone/>
            </a:pPr>
            <a:r>
              <a:rPr lang="en-US" sz="3000" dirty="0">
                <a:solidFill>
                  <a:schemeClr val="tx1"/>
                </a:solidFill>
                <a:latin typeface="Arial Narrow" pitchFamily="34" charset="0"/>
                <a:cs typeface="Times New Roman" pitchFamily="18" charset="0"/>
              </a:rPr>
              <a:t>God who made me a member of the </a:t>
            </a:r>
          </a:p>
          <a:p>
            <a:pPr algn="ctr">
              <a:buNone/>
            </a:pPr>
            <a:r>
              <a:rPr lang="en-US" sz="3000" dirty="0">
                <a:solidFill>
                  <a:schemeClr val="tx1"/>
                </a:solidFill>
                <a:latin typeface="Arial Narrow" pitchFamily="34" charset="0"/>
                <a:cs typeface="Times New Roman" pitchFamily="18" charset="0"/>
              </a:rPr>
              <a:t>Church, the sacrament of salvation, </a:t>
            </a:r>
          </a:p>
          <a:p>
            <a:pPr algn="ctr">
              <a:buNone/>
            </a:pPr>
            <a:r>
              <a:rPr lang="en-US" sz="3000" dirty="0">
                <a:solidFill>
                  <a:schemeClr val="tx1"/>
                </a:solidFill>
                <a:latin typeface="Arial Narrow" pitchFamily="34" charset="0"/>
                <a:cs typeface="Times New Roman" pitchFamily="18" charset="0"/>
              </a:rPr>
              <a:t>I praise you. Help me to walk through the </a:t>
            </a:r>
          </a:p>
          <a:p>
            <a:pPr algn="ctr">
              <a:buNone/>
            </a:pPr>
            <a:r>
              <a:rPr lang="en-US" sz="3000" dirty="0">
                <a:solidFill>
                  <a:schemeClr val="tx1"/>
                </a:solidFill>
                <a:latin typeface="Arial Narrow" pitchFamily="34" charset="0"/>
                <a:cs typeface="Times New Roman" pitchFamily="18" charset="0"/>
              </a:rPr>
              <a:t>path of your commandments and reach the </a:t>
            </a:r>
          </a:p>
          <a:p>
            <a:pPr algn="ctr">
              <a:buNone/>
            </a:pPr>
            <a:r>
              <a:rPr lang="en-US" sz="3000" dirty="0">
                <a:solidFill>
                  <a:schemeClr val="tx1"/>
                </a:solidFill>
                <a:latin typeface="Arial Narrow" pitchFamily="34" charset="0"/>
                <a:cs typeface="Times New Roman" pitchFamily="18" charset="0"/>
              </a:rPr>
              <a:t>glory of heaven.</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5146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4290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always walk on the </a:t>
            </a:r>
          </a:p>
          <a:p>
            <a:pPr marL="0" indent="0" algn="ctr">
              <a:buNone/>
            </a:pPr>
            <a:r>
              <a:rPr lang="en-US" sz="3000" dirty="0">
                <a:solidFill>
                  <a:schemeClr val="tx1"/>
                </a:solidFill>
                <a:latin typeface="Arial Narrow" pitchFamily="34" charset="0"/>
                <a:cs typeface="Times New Roman" pitchFamily="18" charset="0"/>
              </a:rPr>
              <a:t>path of salvation by reading </a:t>
            </a:r>
          </a:p>
          <a:p>
            <a:pPr marL="0" indent="0" algn="ctr">
              <a:buNone/>
            </a:pPr>
            <a:r>
              <a:rPr lang="en-US" sz="3000" dirty="0">
                <a:solidFill>
                  <a:schemeClr val="tx1"/>
                </a:solidFill>
                <a:latin typeface="Arial Narrow" pitchFamily="34" charset="0"/>
                <a:cs typeface="Times New Roman" pitchFamily="18" charset="0"/>
              </a:rPr>
              <a:t>the word of God and living according to it.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6576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1336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To Think with the Church</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971800"/>
            <a:ext cx="8991600" cy="914400"/>
          </a:xfrm>
        </p:spPr>
        <p:txBody>
          <a:bodyPr>
            <a:noAutofit/>
          </a:bodyPr>
          <a:lstStyle/>
          <a:p>
            <a:pPr algn="ctr">
              <a:buNone/>
            </a:pPr>
            <a:r>
              <a:rPr lang="en-US" sz="3000" dirty="0">
                <a:solidFill>
                  <a:schemeClr val="tx1"/>
                </a:solidFill>
                <a:latin typeface="Arial Narrow" pitchFamily="34" charset="0"/>
                <a:cs typeface="Times New Roman" pitchFamily="18" charset="0"/>
              </a:rPr>
              <a:t>All those, who in faith look towards Jesus, the author of salvation and the principle of unity and peace, God has gathered together and established as the Church, that it may be for each and everyone the visible sacrament of  this saving unity. </a:t>
            </a:r>
            <a:r>
              <a:rPr lang="en-US" sz="2500" dirty="0">
                <a:solidFill>
                  <a:schemeClr val="tx1"/>
                </a:solidFill>
                <a:latin typeface="Arial Narrow" pitchFamily="34" charset="0"/>
                <a:cs typeface="Times New Roman" pitchFamily="18" charset="0"/>
              </a:rPr>
              <a:t>(Vat. II,  The Church, No. 9)</a:t>
            </a:r>
          </a:p>
        </p:txBody>
      </p:sp>
      <p:sp>
        <p:nvSpPr>
          <p:cNvPr id="16" name="Sun 15"/>
          <p:cNvSpPr/>
          <p:nvPr/>
        </p:nvSpPr>
        <p:spPr>
          <a:xfrm>
            <a:off x="228600" y="1524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524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9906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To Know the Mother Church</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381000" y="2057400"/>
            <a:ext cx="8305800" cy="3638536"/>
          </a:xfrm>
        </p:spPr>
        <p:txBody>
          <a:bodyPr>
            <a:noAutofit/>
          </a:bodyPr>
          <a:lstStyle/>
          <a:p>
            <a:pPr marL="0" indent="0" algn="just">
              <a:buNone/>
            </a:pPr>
            <a:r>
              <a:rPr lang="en-US" sz="2900" dirty="0">
                <a:solidFill>
                  <a:schemeClr val="tx1"/>
                </a:solidFill>
                <a:latin typeface="Arial Narrow" pitchFamily="34" charset="0"/>
                <a:cs typeface="Times New Roman" pitchFamily="18" charset="0"/>
              </a:rPr>
              <a:t>	The Mar </a:t>
            </a:r>
            <a:r>
              <a:rPr lang="en-US" sz="2900" dirty="0" err="1">
                <a:solidFill>
                  <a:schemeClr val="tx1"/>
                </a:solidFill>
                <a:latin typeface="Arial Narrow" pitchFamily="34" charset="0"/>
                <a:cs typeface="Times New Roman" pitchFamily="18" charset="0"/>
              </a:rPr>
              <a:t>Thoma</a:t>
            </a:r>
            <a:r>
              <a:rPr lang="en-US" sz="2900" dirty="0">
                <a:solidFill>
                  <a:schemeClr val="tx1"/>
                </a:solidFill>
                <a:latin typeface="Arial Narrow" pitchFamily="34" charset="0"/>
                <a:cs typeface="Times New Roman" pitchFamily="18" charset="0"/>
              </a:rPr>
              <a:t> Christians who received their faith from St. Thomas, grew in their faith in association with Churches in Edessa, Persia and </a:t>
            </a:r>
            <a:r>
              <a:rPr lang="en-US" sz="2900" dirty="0" err="1">
                <a:solidFill>
                  <a:schemeClr val="tx1"/>
                </a:solidFill>
                <a:latin typeface="Arial Narrow" pitchFamily="34" charset="0"/>
                <a:cs typeface="Times New Roman" pitchFamily="18" charset="0"/>
              </a:rPr>
              <a:t>Selucia</a:t>
            </a:r>
            <a:r>
              <a:rPr lang="en-US" sz="2900" dirty="0">
                <a:solidFill>
                  <a:schemeClr val="tx1"/>
                </a:solidFill>
                <a:latin typeface="Arial Narrow" pitchFamily="34" charset="0"/>
                <a:cs typeface="Times New Roman" pitchFamily="18" charset="0"/>
              </a:rPr>
              <a:t>, who also received faith from St. Thomas, the Apostle. The immigrants who came from Persia under the leadership of Kanai </a:t>
            </a:r>
            <a:r>
              <a:rPr lang="en-US" sz="2900" dirty="0" err="1">
                <a:solidFill>
                  <a:schemeClr val="tx1"/>
                </a:solidFill>
                <a:latin typeface="Arial Narrow" pitchFamily="34" charset="0"/>
                <a:cs typeface="Times New Roman" pitchFamily="18" charset="0"/>
              </a:rPr>
              <a:t>Thomman</a:t>
            </a:r>
            <a:r>
              <a:rPr lang="en-US" sz="2900" dirty="0">
                <a:solidFill>
                  <a:schemeClr val="tx1"/>
                </a:solidFill>
                <a:latin typeface="Arial Narrow" pitchFamily="34" charset="0"/>
                <a:cs typeface="Times New Roman" pitchFamily="18" charset="0"/>
              </a:rPr>
              <a:t> enhanced our Church in its growth considerably. The Mar </a:t>
            </a:r>
            <a:r>
              <a:rPr lang="en-US" sz="2900" dirty="0" err="1">
                <a:solidFill>
                  <a:schemeClr val="tx1"/>
                </a:solidFill>
                <a:latin typeface="Arial Narrow" pitchFamily="34" charset="0"/>
                <a:cs typeface="Times New Roman" pitchFamily="18" charset="0"/>
              </a:rPr>
              <a:t>Thoma</a:t>
            </a:r>
            <a:r>
              <a:rPr lang="en-US" sz="2900" dirty="0">
                <a:solidFill>
                  <a:schemeClr val="tx1"/>
                </a:solidFill>
                <a:latin typeface="Arial Narrow" pitchFamily="34" charset="0"/>
                <a:cs typeface="Times New Roman" pitchFamily="18" charset="0"/>
              </a:rPr>
              <a:t> Christians were Catholic in their faith, Oriental in their liturgy and Indian in their culture.</a:t>
            </a: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chemeClr val="bg2">
                  <a:lumMod val="90000"/>
                </a:scheme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286000"/>
            <a:ext cx="8458200" cy="1447800"/>
          </a:xfrm>
        </p:spPr>
        <p:txBody>
          <a:bodyPr>
            <a:noAutofit/>
          </a:bodyPr>
          <a:lstStyle/>
          <a:p>
            <a:pPr marL="404813" indent="-404813" algn="just">
              <a:buNone/>
            </a:pPr>
            <a:r>
              <a:rPr lang="en-US" sz="2900" dirty="0">
                <a:solidFill>
                  <a:schemeClr val="tx1"/>
                </a:solidFill>
                <a:latin typeface="Arial Narrow" pitchFamily="34" charset="0"/>
                <a:cs typeface="Times New Roman" pitchFamily="18" charset="0"/>
              </a:rPr>
              <a:t>1.	What does St. Paul say to show that all men are in need of salvation?</a:t>
            </a:r>
          </a:p>
          <a:p>
            <a:pPr marL="347663" indent="-347663" algn="just">
              <a:buNone/>
            </a:pPr>
            <a:r>
              <a:rPr lang="en-US" sz="2900" dirty="0">
                <a:solidFill>
                  <a:schemeClr val="tx1"/>
                </a:solidFill>
                <a:latin typeface="Arial Narrow" pitchFamily="34" charset="0"/>
                <a:cs typeface="Times New Roman" pitchFamily="18" charset="0"/>
              </a:rPr>
              <a:t>2.	 What is the experience of salvation?</a:t>
            </a:r>
          </a:p>
          <a:p>
            <a:pPr marL="404813" indent="-404813" algn="just">
              <a:buNone/>
            </a:pPr>
            <a:r>
              <a:rPr lang="en-US" sz="2900" dirty="0">
                <a:solidFill>
                  <a:schemeClr val="tx1"/>
                </a:solidFill>
                <a:latin typeface="Arial Narrow" pitchFamily="34" charset="0"/>
                <a:cs typeface="Times New Roman" pitchFamily="18" charset="0"/>
              </a:rPr>
              <a:t>3.	Why do we say that obedience to the commandments is the condition for salvation?</a:t>
            </a:r>
          </a:p>
          <a:p>
            <a:pPr marL="347663" indent="-347663" algn="just">
              <a:buNone/>
            </a:pPr>
            <a:r>
              <a:rPr lang="en-US" sz="2900" dirty="0">
                <a:solidFill>
                  <a:schemeClr val="tx1"/>
                </a:solidFill>
                <a:latin typeface="Arial Narrow" pitchFamily="34" charset="0"/>
                <a:cs typeface="Times New Roman" pitchFamily="18" charset="0"/>
              </a:rPr>
              <a:t>4.	 Jesus is the Saviour of the world, Explain.</a:t>
            </a:r>
          </a:p>
          <a:p>
            <a:pPr marL="347663" indent="-347663" algn="just">
              <a:buNone/>
            </a:pPr>
            <a:r>
              <a:rPr lang="en-US" sz="2900" dirty="0">
                <a:solidFill>
                  <a:schemeClr val="tx1"/>
                </a:solidFill>
                <a:latin typeface="Arial Narrow" pitchFamily="34" charset="0"/>
                <a:cs typeface="Times New Roman" pitchFamily="18" charset="0"/>
              </a:rPr>
              <a:t>5.  How are salvation and the sacraments related?</a:t>
            </a:r>
          </a:p>
        </p:txBody>
      </p:sp>
      <p:sp>
        <p:nvSpPr>
          <p:cNvPr id="7" name="Rectangle 6"/>
          <p:cNvSpPr/>
          <p:nvPr/>
        </p:nvSpPr>
        <p:spPr>
          <a:xfrm>
            <a:off x="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2</a:t>
            </a:r>
          </a:p>
          <a:p>
            <a:pPr algn="ctr"/>
            <a:r>
              <a:rPr lang="en-US" sz="3500" b="1" dirty="0">
                <a:solidFill>
                  <a:srgbClr val="FF0000"/>
                </a:solidFill>
                <a:latin typeface="Cooper Std Black" pitchFamily="18" charset="0"/>
                <a:cs typeface="Times New Roman" pitchFamily="18" charset="0"/>
              </a:rPr>
              <a:t>CHURCH: THE COMMUNITY           OF THE REDEEMED</a:t>
            </a:r>
            <a:endParaRPr lang="en-US" sz="3500" b="1" dirty="0">
              <a:latin typeface="Cooper Std Black" pitchFamily="18" charset="0"/>
              <a:cs typeface="Times New Roman" pitchFamily="18" charset="0"/>
            </a:endParaRPr>
          </a:p>
        </p:txBody>
      </p:sp>
      <p:pic>
        <p:nvPicPr>
          <p:cNvPr id="1026" name="Picture 2" descr="C:\Users\user\Desktop\Bitmap in Page 16-21 (Lesson 2).cdr.jpg"/>
          <p:cNvPicPr>
            <a:picLocks noChangeAspect="1" noChangeArrowheads="1"/>
          </p:cNvPicPr>
          <p:nvPr/>
        </p:nvPicPr>
        <p:blipFill>
          <a:blip r:embed="rId2" cstate="print"/>
          <a:srcRect t="6704" b="34630"/>
          <a:stretch>
            <a:fillRect/>
          </a:stretch>
        </p:blipFill>
        <p:spPr bwMode="auto">
          <a:xfrm>
            <a:off x="838200" y="2209800"/>
            <a:ext cx="7391400" cy="4648200"/>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10000" y="76200"/>
            <a:ext cx="5181600" cy="4724370"/>
          </a:xfrm>
          <a:prstGeom prst="rect">
            <a:avLst/>
          </a:prstGeom>
          <a:noFill/>
        </p:spPr>
        <p:txBody>
          <a:bodyPr wrap="square" rtlCol="0">
            <a:spAutoFit/>
          </a:bodyPr>
          <a:lstStyle/>
          <a:p>
            <a:pPr algn="just"/>
            <a:r>
              <a:rPr lang="en-US" sz="2150" dirty="0">
                <a:latin typeface="Arial Narrow" pitchFamily="34" charset="0"/>
                <a:cs typeface="Times New Roman" pitchFamily="18" charset="0"/>
              </a:rPr>
              <a:t>	God sent Moses and Aaron to liberate the people of Israel from their slavery in Egypt. They went to the Pharaoh and said: </a:t>
            </a:r>
            <a:r>
              <a:rPr lang="en-US" sz="2150" dirty="0">
                <a:solidFill>
                  <a:srgbClr val="FF00FF"/>
                </a:solidFill>
                <a:latin typeface="Arial Narrow" pitchFamily="34" charset="0"/>
                <a:cs typeface="Times New Roman" pitchFamily="18" charset="0"/>
              </a:rPr>
              <a:t>“Thus says the Lord, the God of Israel, 'Let my people go, that they may hold a feast to me in the wilderness.” </a:t>
            </a:r>
            <a:r>
              <a:rPr lang="en-US" sz="2150" dirty="0">
                <a:latin typeface="Arial Narrow" pitchFamily="34" charset="0"/>
                <a:cs typeface="Times New Roman" pitchFamily="18" charset="0"/>
              </a:rPr>
              <a:t>(Ex. 5:1).  But, Pharaoh did not allow the Israelites to go. So God sent nine calamities upon the Egyptians one after the other. After each calamity, Pharaoh would call Moses and request him to revoke it. But when revoked, Pharaoh changed his mind and refused to let the Israelites go. Therefore God decided to slay all the firstborns of the Egyptians, both man and beast, beginning with the house of the Pharaoh himself.</a:t>
            </a:r>
          </a:p>
        </p:txBody>
      </p:sp>
      <p:sp>
        <p:nvSpPr>
          <p:cNvPr id="4" name="TextBox 3"/>
          <p:cNvSpPr txBox="1"/>
          <p:nvPr/>
        </p:nvSpPr>
        <p:spPr>
          <a:xfrm>
            <a:off x="152400" y="4876800"/>
            <a:ext cx="8915400" cy="1785104"/>
          </a:xfrm>
          <a:prstGeom prst="rect">
            <a:avLst/>
          </a:prstGeom>
          <a:noFill/>
        </p:spPr>
        <p:txBody>
          <a:bodyPr wrap="square" rtlCol="0">
            <a:spAutoFit/>
          </a:bodyPr>
          <a:lstStyle/>
          <a:p>
            <a:pPr algn="just"/>
            <a:r>
              <a:rPr lang="en-US" sz="2150" dirty="0">
                <a:latin typeface="Arial Narrow" pitchFamily="34" charset="0"/>
                <a:cs typeface="Times New Roman" pitchFamily="18" charset="0"/>
              </a:rPr>
              <a:t>	As the Lord commanded, they killed the Passover lamb and took some of its blood and put it on the two door ports and the lintel of the house. That night the destroyer passed though Egypt killing the first-born of both men and beast. A great cry arose from the house of Pharaoh and the whole of Egypt as there was not a single house where one was not dead. </a:t>
            </a:r>
          </a:p>
        </p:txBody>
      </p:sp>
      <p:pic>
        <p:nvPicPr>
          <p:cNvPr id="2" name="Picture 2" descr="C:\Users\user\Desktop\Bitmap in Page 16-21 (Lesson 2).cdr.jpg"/>
          <p:cNvPicPr>
            <a:picLocks noChangeAspect="1" noChangeArrowheads="1"/>
          </p:cNvPicPr>
          <p:nvPr/>
        </p:nvPicPr>
        <p:blipFill>
          <a:blip r:embed="rId2" cstate="print"/>
          <a:srcRect/>
          <a:stretch>
            <a:fillRect/>
          </a:stretch>
        </p:blipFill>
        <p:spPr bwMode="auto">
          <a:xfrm>
            <a:off x="0" y="0"/>
            <a:ext cx="3681533" cy="4724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52400" y="334625"/>
            <a:ext cx="8839200" cy="2862322"/>
          </a:xfrm>
          <a:prstGeom prst="rect">
            <a:avLst/>
          </a:prstGeom>
          <a:noFill/>
        </p:spPr>
        <p:txBody>
          <a:bodyPr wrap="square" rtlCol="0">
            <a:spAutoFit/>
          </a:bodyPr>
          <a:lstStyle/>
          <a:p>
            <a:pPr algn="just"/>
            <a:r>
              <a:rPr lang="en-US" sz="2250" dirty="0">
                <a:latin typeface="Arial Narrow" pitchFamily="34" charset="0"/>
                <a:cs typeface="Times New Roman" pitchFamily="18" charset="0"/>
              </a:rPr>
              <a:t>	</a:t>
            </a:r>
            <a:r>
              <a:rPr lang="en-US" sz="2250" dirty="0">
                <a:solidFill>
                  <a:srgbClr val="00B0F0"/>
                </a:solidFill>
                <a:latin typeface="Arial Narrow" pitchFamily="34" charset="0"/>
                <a:cs typeface="Times New Roman" pitchFamily="18" charset="0"/>
              </a:rPr>
              <a:t>But God protected the houses of the Israelites. In the same night, Pharaoh called Moses and Aaron and told them: “Rise up, go forth from among my people, both you and the people of Israel; and go, serve the Lord, as you have said.” </a:t>
            </a:r>
            <a:r>
              <a:rPr lang="en-US" sz="2250" dirty="0">
                <a:latin typeface="Arial Narrow" pitchFamily="34" charset="0"/>
                <a:cs typeface="Times New Roman" pitchFamily="18" charset="0"/>
              </a:rPr>
              <a:t>(Ex. 12:31). The Israelites left Egypt the same night.</a:t>
            </a:r>
          </a:p>
          <a:p>
            <a:pPr algn="just"/>
            <a:r>
              <a:rPr lang="en-US" sz="2250" dirty="0">
                <a:latin typeface="Arial Narrow" pitchFamily="34" charset="0"/>
                <a:cs typeface="Times New Roman" pitchFamily="18" charset="0"/>
              </a:rPr>
              <a:t>	Thus the people of Israel were freed from their slavery in Egypt. From slavery, they were led to an experience of freedom and salvation. </a:t>
            </a:r>
            <a:r>
              <a:rPr lang="en-US" sz="2250" dirty="0">
                <a:solidFill>
                  <a:srgbClr val="FF00FF"/>
                </a:solidFill>
                <a:latin typeface="Arial Narrow" pitchFamily="34" charset="0"/>
                <a:cs typeface="Times New Roman" pitchFamily="18" charset="0"/>
              </a:rPr>
              <a:t>For Israel, salvation meant liberation. But salvation in the full sense means liberation from the slavery of sin. It is an experience of living in freedom and love with God.</a:t>
            </a:r>
            <a:endParaRPr lang="en-US" sz="2250" dirty="0">
              <a:latin typeface="Arial Narrow" pitchFamily="34" charset="0"/>
              <a:cs typeface="Times New Roman" pitchFamily="18" charset="0"/>
            </a:endParaRPr>
          </a:p>
        </p:txBody>
      </p:sp>
      <p:pic>
        <p:nvPicPr>
          <p:cNvPr id="3074" name="Picture 2" descr="C:\Users\user\Desktop\Bitmap in Page 16-21 (Lesson 2).cdr.jpg"/>
          <p:cNvPicPr>
            <a:picLocks noChangeAspect="1" noChangeArrowheads="1"/>
          </p:cNvPicPr>
          <p:nvPr/>
        </p:nvPicPr>
        <p:blipFill>
          <a:blip r:embed="rId2" cstate="print"/>
          <a:srcRect/>
          <a:stretch>
            <a:fillRect/>
          </a:stretch>
        </p:blipFill>
        <p:spPr bwMode="auto">
          <a:xfrm>
            <a:off x="1" y="3886200"/>
            <a:ext cx="1828800" cy="2209800"/>
          </a:xfrm>
          <a:prstGeom prst="rect">
            <a:avLst/>
          </a:prstGeom>
          <a:noFill/>
        </p:spPr>
      </p:pic>
      <p:sp>
        <p:nvSpPr>
          <p:cNvPr id="8" name="TextBox 7"/>
          <p:cNvSpPr txBox="1"/>
          <p:nvPr/>
        </p:nvSpPr>
        <p:spPr>
          <a:xfrm>
            <a:off x="1828800" y="3429000"/>
            <a:ext cx="7162800" cy="3208571"/>
          </a:xfrm>
          <a:prstGeom prst="rect">
            <a:avLst/>
          </a:prstGeom>
          <a:noFill/>
        </p:spPr>
        <p:txBody>
          <a:bodyPr wrap="square" rtlCol="0">
            <a:spAutoFit/>
          </a:bodyPr>
          <a:lstStyle/>
          <a:p>
            <a:pPr algn="just"/>
            <a:r>
              <a:rPr lang="en-US" sz="2250" dirty="0">
                <a:latin typeface="Arial Narrow" pitchFamily="34" charset="0"/>
                <a:cs typeface="Times New Roman" pitchFamily="18" charset="0"/>
              </a:rPr>
              <a:t>	The liberation of Israel from their slavery in Egypt was a fore-taste of   salvation in Jesus that was to come. </a:t>
            </a:r>
            <a:r>
              <a:rPr lang="en-US" sz="2250" dirty="0">
                <a:solidFill>
                  <a:srgbClr val="00B0F0"/>
                </a:solidFill>
                <a:latin typeface="Arial Narrow" pitchFamily="34" charset="0"/>
                <a:cs typeface="Times New Roman" pitchFamily="18" charset="0"/>
              </a:rPr>
              <a:t>The Passover lamb of the Old Testament is a symbol of Jesus, the lamb of God who removes the sin of the world. The blood of the lamb on the door parts became a sign for the destroyer to spare the Israelite houses and pass by them. It became for them a sign of salvation. In the same way Jesus, the lamb of God was destined to give salvation to the entire humanity through his blood. </a:t>
            </a:r>
            <a:r>
              <a:rPr lang="en-US" sz="2250" dirty="0">
                <a:latin typeface="Arial Narrow" pitchFamily="34" charset="0"/>
                <a:cs typeface="Times New Roman" pitchFamily="18" charset="0"/>
              </a:rPr>
              <a:t>So, we can say the blood of the only son of God liberated humanity from their sin.</a:t>
            </a:r>
            <a:endParaRPr lang="en-US" sz="2250" dirty="0"/>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81000" y="1066800"/>
            <a:ext cx="4648200" cy="5478423"/>
          </a:xfrm>
          <a:prstGeom prst="rect">
            <a:avLst/>
          </a:prstGeom>
          <a:noFill/>
        </p:spPr>
        <p:txBody>
          <a:bodyPr wrap="square" rtlCol="0">
            <a:spAutoFit/>
          </a:bodyPr>
          <a:lstStyle/>
          <a:p>
            <a:pPr algn="just"/>
            <a:r>
              <a:rPr lang="en-US" sz="2500" dirty="0">
                <a:latin typeface="Arial Narrow" pitchFamily="34" charset="0"/>
                <a:cs typeface="Times New Roman" pitchFamily="18" charset="0"/>
              </a:rPr>
              <a:t>	We were all under the power of sin on account of the sin of our first parents. </a:t>
            </a:r>
            <a:r>
              <a:rPr lang="en-US" sz="2500" dirty="0">
                <a:solidFill>
                  <a:srgbClr val="00B0F0"/>
                </a:solidFill>
                <a:latin typeface="Arial Narrow" pitchFamily="34" charset="0"/>
                <a:cs typeface="Times New Roman" pitchFamily="18" charset="0"/>
              </a:rPr>
              <a:t>But God willed to bring salvation to all through His only son, Jesus.</a:t>
            </a:r>
            <a:r>
              <a:rPr lang="en-US" sz="2500" dirty="0">
                <a:latin typeface="Arial Narrow" pitchFamily="34" charset="0"/>
                <a:cs typeface="Times New Roman" pitchFamily="18" charset="0"/>
              </a:rPr>
              <a:t> St. Paul makes it very clear in the letter to the Romans that sin came into the world through one man (Adam) and righteousness came through another man, Jesus (Rom 5:12-19). Again Paul Says: “None is righteous, no, not one” (Rom: 3:10).  </a:t>
            </a:r>
            <a:r>
              <a:rPr lang="en-US" sz="2500" dirty="0">
                <a:solidFill>
                  <a:srgbClr val="00B0F0"/>
                </a:solidFill>
                <a:latin typeface="Arial Narrow" pitchFamily="34" charset="0"/>
                <a:cs typeface="Times New Roman" pitchFamily="18" charset="0"/>
              </a:rPr>
              <a:t>St. Paul highlights the universality of sin to show that the whole mankind was in need of salvation.</a:t>
            </a:r>
          </a:p>
        </p:txBody>
      </p:sp>
      <p:sp>
        <p:nvSpPr>
          <p:cNvPr id="3" name="TextBox 2"/>
          <p:cNvSpPr txBox="1"/>
          <p:nvPr/>
        </p:nvSpPr>
        <p:spPr>
          <a:xfrm>
            <a:off x="0" y="207258"/>
            <a:ext cx="9144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ALL ARE CALLED TO SALVATION</a:t>
            </a:r>
          </a:p>
        </p:txBody>
      </p:sp>
      <p:pic>
        <p:nvPicPr>
          <p:cNvPr id="2" name="Picture 2" descr="C:\Users\user\Desktop\Paul_the_Apostle-image.jpg"/>
          <p:cNvPicPr>
            <a:picLocks noChangeAspect="1" noChangeArrowheads="1"/>
          </p:cNvPicPr>
          <p:nvPr/>
        </p:nvPicPr>
        <p:blipFill>
          <a:blip r:embed="rId2" cstate="print"/>
          <a:srcRect l="11556" t="12110" r="13778" b="10549"/>
          <a:stretch>
            <a:fillRect/>
          </a:stretch>
        </p:blipFill>
        <p:spPr bwMode="auto">
          <a:xfrm>
            <a:off x="5424407" y="1600200"/>
            <a:ext cx="3719593" cy="4572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7258"/>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OBEDIENCE TO THE COMMANDMENTS; THE BASIC CONDITION FOR SALVATION</a:t>
            </a:r>
            <a:endParaRPr lang="en-US" sz="3000" b="1" dirty="0">
              <a:latin typeface="Cooper Std Black" pitchFamily="18" charset="0"/>
              <a:cs typeface="Times New Roman" pitchFamily="18" charset="0"/>
            </a:endParaRPr>
          </a:p>
        </p:txBody>
      </p:sp>
      <p:sp>
        <p:nvSpPr>
          <p:cNvPr id="7" name="TextBox 6"/>
          <p:cNvSpPr txBox="1"/>
          <p:nvPr/>
        </p:nvSpPr>
        <p:spPr>
          <a:xfrm>
            <a:off x="152400" y="1219200"/>
            <a:ext cx="5867400" cy="3477875"/>
          </a:xfrm>
          <a:prstGeom prst="rect">
            <a:avLst/>
          </a:prstGeom>
          <a:noFill/>
        </p:spPr>
        <p:txBody>
          <a:bodyPr wrap="square" rtlCol="0">
            <a:spAutoFit/>
          </a:bodyPr>
          <a:lstStyle/>
          <a:p>
            <a:pPr algn="just"/>
            <a:r>
              <a:rPr lang="en-US" sz="2000" dirty="0">
                <a:latin typeface="Arial Narrow" pitchFamily="34" charset="0"/>
                <a:cs typeface="Times New Roman" pitchFamily="18" charset="0"/>
              </a:rPr>
              <a:t>	God entered into a covenant with the liberated Israelites and made them His own people (Ex. 19:4-6). </a:t>
            </a:r>
            <a:r>
              <a:rPr lang="en-US" sz="2000" dirty="0">
                <a:solidFill>
                  <a:srgbClr val="00B0F0"/>
                </a:solidFill>
                <a:latin typeface="Arial Narrow" pitchFamily="34" charset="0"/>
                <a:cs typeface="Times New Roman" pitchFamily="18" charset="0"/>
              </a:rPr>
              <a:t>He gave them commandments so that they may become a redeemed people who are God's own. The commandments that God gave them through Moses constituted a way of life that ensured salvation. </a:t>
            </a:r>
            <a:r>
              <a:rPr lang="en-US" sz="2000" dirty="0">
                <a:solidFill>
                  <a:srgbClr val="FF00FF"/>
                </a:solidFill>
                <a:latin typeface="Arial Narrow" pitchFamily="34" charset="0"/>
                <a:cs typeface="Times New Roman" pitchFamily="18" charset="0"/>
              </a:rPr>
              <a:t>“Now therefore, if you will obey my voice and keep my covenant, you shall be my own possession among all peoples.” </a:t>
            </a:r>
            <a:r>
              <a:rPr lang="en-US" sz="2000" dirty="0">
                <a:latin typeface="Arial Narrow" pitchFamily="34" charset="0"/>
                <a:cs typeface="Times New Roman" pitchFamily="18" charset="0"/>
              </a:rPr>
              <a:t>(Ex. 19:5). </a:t>
            </a:r>
            <a:r>
              <a:rPr lang="en-US" sz="2000" dirty="0">
                <a:solidFill>
                  <a:srgbClr val="00B0F0"/>
                </a:solidFill>
                <a:latin typeface="Arial Narrow" pitchFamily="34" charset="0"/>
                <a:cs typeface="Times New Roman" pitchFamily="18" charset="0"/>
              </a:rPr>
              <a:t>The experience of salvation consists in being God's own people and being united to Him. </a:t>
            </a:r>
            <a:r>
              <a:rPr lang="en-US" sz="2000" dirty="0">
                <a:latin typeface="Arial Narrow" pitchFamily="34" charset="0"/>
                <a:cs typeface="Times New Roman" pitchFamily="18" charset="0"/>
              </a:rPr>
              <a:t>This experience of union with God was lost to Israel through sin.</a:t>
            </a:r>
            <a:endParaRPr lang="en-US" sz="2000" dirty="0">
              <a:solidFill>
                <a:srgbClr val="00B0F0"/>
              </a:solidFill>
              <a:latin typeface="Arial Narrow" pitchFamily="34" charset="0"/>
              <a:cs typeface="Times New Roman" pitchFamily="18" charset="0"/>
            </a:endParaRPr>
          </a:p>
        </p:txBody>
      </p:sp>
      <p:sp>
        <p:nvSpPr>
          <p:cNvPr id="9" name="TextBox 8"/>
          <p:cNvSpPr txBox="1"/>
          <p:nvPr/>
        </p:nvSpPr>
        <p:spPr>
          <a:xfrm>
            <a:off x="152400" y="4648200"/>
            <a:ext cx="8763000" cy="1938992"/>
          </a:xfrm>
          <a:prstGeom prst="rect">
            <a:avLst/>
          </a:prstGeom>
          <a:noFill/>
        </p:spPr>
        <p:txBody>
          <a:bodyPr wrap="square" rtlCol="0">
            <a:spAutoFit/>
          </a:bodyPr>
          <a:lstStyle/>
          <a:p>
            <a:pPr algn="just"/>
            <a:r>
              <a:rPr lang="en-US" sz="2000" dirty="0">
                <a:latin typeface="Arial Narrow" pitchFamily="34" charset="0"/>
                <a:cs typeface="Times New Roman" pitchFamily="18" charset="0"/>
              </a:rPr>
              <a:t>	The Jews thought that mere observance of the law would ensure their salvation and that belief made them keep the law in a literal sense. However, they failed in understanding the real meaning of God's law and living it out. But God in His goodness willed to lead this people on the path of salvation through an inviolable covenant. </a:t>
            </a:r>
            <a:r>
              <a:rPr lang="en-US" sz="2000" dirty="0">
                <a:solidFill>
                  <a:srgbClr val="FF00FF"/>
                </a:solidFill>
                <a:latin typeface="Arial Narrow" pitchFamily="34" charset="0"/>
                <a:cs typeface="Times New Roman" pitchFamily="18" charset="0"/>
              </a:rPr>
              <a:t>The terms of this covenant will be written in their hearts and not on tablets of stone. This covenant was established through Jesus, the son of God.</a:t>
            </a:r>
          </a:p>
        </p:txBody>
      </p:sp>
      <p:pic>
        <p:nvPicPr>
          <p:cNvPr id="5123" name="Picture 3" descr="C:\Users\user\Desktop\Bitmap in Page 16-21 (Lesson 2).cdr.jpg"/>
          <p:cNvPicPr>
            <a:picLocks noChangeAspect="1" noChangeArrowheads="1"/>
          </p:cNvPicPr>
          <p:nvPr/>
        </p:nvPicPr>
        <p:blipFill>
          <a:blip r:embed="rId2" cstate="print"/>
          <a:srcRect t="19134" b="8503"/>
          <a:stretch>
            <a:fillRect/>
          </a:stretch>
        </p:blipFill>
        <p:spPr bwMode="auto">
          <a:xfrm>
            <a:off x="6248400" y="1447800"/>
            <a:ext cx="2895600" cy="2971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p:cTn id="19"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9">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3657600" y="736937"/>
            <a:ext cx="54864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JESUS : THE SAVIOUR OF THE WORLD</a:t>
            </a:r>
          </a:p>
        </p:txBody>
      </p:sp>
      <p:sp>
        <p:nvSpPr>
          <p:cNvPr id="7" name="TextBox 6"/>
          <p:cNvSpPr txBox="1"/>
          <p:nvPr/>
        </p:nvSpPr>
        <p:spPr>
          <a:xfrm>
            <a:off x="304800" y="2362200"/>
            <a:ext cx="8610600" cy="4339650"/>
          </a:xfrm>
          <a:prstGeom prst="rect">
            <a:avLst/>
          </a:prstGeom>
          <a:noFill/>
        </p:spPr>
        <p:txBody>
          <a:bodyPr wrap="square" rtlCol="0">
            <a:spAutoFit/>
          </a:bodyPr>
          <a:lstStyle/>
          <a:p>
            <a:pPr algn="just"/>
            <a:r>
              <a:rPr lang="en-US" sz="2300" dirty="0">
                <a:latin typeface="Arial Narrow" pitchFamily="34" charset="0"/>
                <a:cs typeface="Times New Roman" pitchFamily="18" charset="0"/>
              </a:rPr>
              <a:t>	The promise that God gave to humankind that he would send a Saviour, was fulfilled in Jesus. He was born to save us from the slavery of sin. This is depicted in the words of the angel addressed to Joseph, asking him to call his name 'Jesus</a:t>
            </a:r>
            <a:r>
              <a:rPr lang="en-US" sz="2300" dirty="0">
                <a:solidFill>
                  <a:srgbClr val="FF00FF"/>
                </a:solidFill>
                <a:latin typeface="Arial Narrow" pitchFamily="34" charset="0"/>
                <a:cs typeface="Times New Roman" pitchFamily="18" charset="0"/>
              </a:rPr>
              <a:t>':  “She will bear a son, and you shall call his name Jesus, for he will save his people from their sins.” </a:t>
            </a:r>
            <a:r>
              <a:rPr lang="en-US" sz="2300" dirty="0">
                <a:latin typeface="Arial Narrow" pitchFamily="34" charset="0"/>
                <a:cs typeface="Times New Roman" pitchFamily="18" charset="0"/>
              </a:rPr>
              <a:t>(Mt. 1:21</a:t>
            </a:r>
            <a:r>
              <a:rPr lang="en-US" sz="2300" dirty="0">
                <a:solidFill>
                  <a:srgbClr val="00B0F0"/>
                </a:solidFill>
                <a:latin typeface="Arial Narrow" pitchFamily="34" charset="0"/>
                <a:cs typeface="Times New Roman" pitchFamily="18" charset="0"/>
              </a:rPr>
              <a:t>). Announcing the glad tidings of Jesus' birth the angels told the shepherds that a Saviour had been born for them in the city of David. </a:t>
            </a:r>
            <a:r>
              <a:rPr lang="en-US" sz="2300" dirty="0">
                <a:latin typeface="Arial Narrow" pitchFamily="34" charset="0"/>
                <a:cs typeface="Times New Roman" pitchFamily="18" charset="0"/>
              </a:rPr>
              <a:t>While Jesus was presented at the Temple of Jerusalem Simeon spoke with a prophetic vision: “….for mine eyes have seen Thy salvation which thou hast prepared in the presence of all people…” (</a:t>
            </a:r>
            <a:r>
              <a:rPr lang="en-US" sz="2300" dirty="0" err="1">
                <a:latin typeface="Arial Narrow" pitchFamily="34" charset="0"/>
                <a:cs typeface="Times New Roman" pitchFamily="18" charset="0"/>
              </a:rPr>
              <a:t>Lk</a:t>
            </a:r>
            <a:r>
              <a:rPr lang="en-US" sz="2300" dirty="0">
                <a:latin typeface="Arial Narrow" pitchFamily="34" charset="0"/>
                <a:cs typeface="Times New Roman" pitchFamily="18" charset="0"/>
              </a:rPr>
              <a:t> 2:31). </a:t>
            </a:r>
            <a:r>
              <a:rPr lang="en-US" sz="2300" dirty="0">
                <a:solidFill>
                  <a:srgbClr val="00B0F0"/>
                </a:solidFill>
                <a:latin typeface="Arial Narrow" pitchFamily="34" charset="0"/>
                <a:cs typeface="Times New Roman" pitchFamily="18" charset="0"/>
              </a:rPr>
              <a:t>Jesus, through his suffering, death on the cross and glorious resurrection saved humanity from the slavery of sin and fulfilled all the prophecies that had been made about him.</a:t>
            </a:r>
          </a:p>
        </p:txBody>
      </p:sp>
      <p:pic>
        <p:nvPicPr>
          <p:cNvPr id="2" name="Picture 2" descr="C:\Users\user\Desktop\Bitmap in Page 16-21 (Lesson 2).cdr.jpg"/>
          <p:cNvPicPr>
            <a:picLocks noChangeAspect="1" noChangeArrowheads="1"/>
          </p:cNvPicPr>
          <p:nvPr/>
        </p:nvPicPr>
        <p:blipFill>
          <a:blip r:embed="rId2" cstate="print"/>
          <a:srcRect/>
          <a:stretch>
            <a:fillRect/>
          </a:stretch>
        </p:blipFill>
        <p:spPr bwMode="auto">
          <a:xfrm>
            <a:off x="-1" y="0"/>
            <a:ext cx="3501957" cy="2286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152400" y="2012007"/>
            <a:ext cx="8763000" cy="4693593"/>
          </a:xfrm>
          <a:prstGeom prst="rect">
            <a:avLst/>
          </a:prstGeom>
          <a:noFill/>
        </p:spPr>
        <p:txBody>
          <a:bodyPr wrap="square" rtlCol="0">
            <a:spAutoFit/>
          </a:bodyPr>
          <a:lstStyle/>
          <a:p>
            <a:pPr algn="just"/>
            <a:r>
              <a:rPr lang="en-US" sz="2300" dirty="0">
                <a:latin typeface="Arial Narrow" pitchFamily="34" charset="0"/>
                <a:cs typeface="Times New Roman" pitchFamily="18" charset="0"/>
              </a:rPr>
              <a:t>	Peter, the leader of the apostolic group, while replying to the high priest and others in Jerusalem said</a:t>
            </a:r>
            <a:r>
              <a:rPr lang="en-US" sz="2300" dirty="0">
                <a:solidFill>
                  <a:srgbClr val="FF00FF"/>
                </a:solidFill>
                <a:latin typeface="Arial Narrow" pitchFamily="34" charset="0"/>
                <a:cs typeface="Times New Roman" pitchFamily="18" charset="0"/>
              </a:rPr>
              <a:t>: “And there is salvation in no one else, for there is no other name under heaven given among men by which we must be saved.” </a:t>
            </a:r>
            <a:r>
              <a:rPr lang="en-US" sz="2300" dirty="0">
                <a:latin typeface="Arial Narrow" pitchFamily="34" charset="0"/>
                <a:cs typeface="Times New Roman" pitchFamily="18" charset="0"/>
              </a:rPr>
              <a:t>(Acts 4:12).  </a:t>
            </a:r>
            <a:r>
              <a:rPr lang="en-US" sz="2300" dirty="0">
                <a:solidFill>
                  <a:srgbClr val="FF00FF"/>
                </a:solidFill>
                <a:latin typeface="Arial Narrow" pitchFamily="34" charset="0"/>
                <a:cs typeface="Times New Roman" pitchFamily="18" charset="0"/>
              </a:rPr>
              <a:t>St. Paul in his letter to Timothy says: “For there is one God, and there is one mediator between God and men, the man Christ Jesus, who gave himself as a ransom for all….” </a:t>
            </a:r>
            <a:r>
              <a:rPr lang="en-US" sz="2300" dirty="0">
                <a:latin typeface="Arial Narrow" pitchFamily="34" charset="0"/>
                <a:cs typeface="Times New Roman" pitchFamily="18" charset="0"/>
              </a:rPr>
              <a:t>(1 Tim. 2:5-6). Jesus saved the world through his death and resurrection. The church is the community of those who profess this faith. This is exactly what we pray towards the end of the '</a:t>
            </a:r>
            <a:r>
              <a:rPr lang="en-US" sz="2300" dirty="0" err="1">
                <a:latin typeface="Arial Narrow" pitchFamily="34" charset="0"/>
                <a:cs typeface="Times New Roman" pitchFamily="18" charset="0"/>
              </a:rPr>
              <a:t>Epicletic</a:t>
            </a:r>
            <a:r>
              <a:rPr lang="en-US" sz="2300" dirty="0">
                <a:latin typeface="Arial Narrow" pitchFamily="34" charset="0"/>
                <a:cs typeface="Times New Roman" pitchFamily="18" charset="0"/>
              </a:rPr>
              <a:t> Prayer' in the </a:t>
            </a:r>
            <a:r>
              <a:rPr lang="en-US" sz="2300" dirty="0">
                <a:solidFill>
                  <a:srgbClr val="FF00FF"/>
                </a:solidFill>
                <a:latin typeface="Arial Narrow" pitchFamily="34" charset="0"/>
                <a:cs typeface="Times New Roman" pitchFamily="18" charset="0"/>
              </a:rPr>
              <a:t>Eucharistic celebration: “we praise you Lord, </a:t>
            </a:r>
            <a:r>
              <a:rPr lang="en-US" sz="2300" dirty="0">
                <a:latin typeface="Arial Narrow" pitchFamily="34" charset="0"/>
                <a:cs typeface="Times New Roman" pitchFamily="18" charset="0"/>
              </a:rPr>
              <a:t>in the Church, redeemed by the blood of our Lord Jesus Christ.” This belief that the Church is the community of the people, who were redeemed by the blood of Christ, has been constant and firm from the very beginning of the Church. However salvation is not due to our merit but by God's mercy.</a:t>
            </a:r>
          </a:p>
        </p:txBody>
      </p:sp>
      <p:sp>
        <p:nvSpPr>
          <p:cNvPr id="3" name="TextBox 2"/>
          <p:cNvSpPr txBox="1"/>
          <p:nvPr/>
        </p:nvSpPr>
        <p:spPr>
          <a:xfrm>
            <a:off x="1447800" y="817602"/>
            <a:ext cx="7696200" cy="55399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JESUS : THE ONLY SAVIOUR</a:t>
            </a:r>
            <a:endParaRPr lang="en-US" sz="3000" b="1" dirty="0">
              <a:latin typeface="Cooper Std Black" pitchFamily="18" charset="0"/>
              <a:cs typeface="Times New Roman" pitchFamily="18" charset="0"/>
            </a:endParaRPr>
          </a:p>
        </p:txBody>
      </p:sp>
      <p:pic>
        <p:nvPicPr>
          <p:cNvPr id="2" name="Picture 2" descr="C:\Users\user\Desktop\Bitmap in Page 16-21 (Lesson 2).cdr.jpg"/>
          <p:cNvPicPr>
            <a:picLocks noChangeAspect="1" noChangeArrowheads="1"/>
          </p:cNvPicPr>
          <p:nvPr/>
        </p:nvPicPr>
        <p:blipFill>
          <a:blip r:embed="rId2" cstate="print"/>
          <a:srcRect/>
          <a:stretch>
            <a:fillRect/>
          </a:stretch>
        </p:blipFill>
        <p:spPr bwMode="auto">
          <a:xfrm>
            <a:off x="1" y="0"/>
            <a:ext cx="1447799" cy="2006644"/>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057400" y="1262405"/>
            <a:ext cx="7010400" cy="2623795"/>
          </a:xfrm>
          <a:prstGeom prst="rect">
            <a:avLst/>
          </a:prstGeom>
          <a:noFill/>
        </p:spPr>
        <p:txBody>
          <a:bodyPr wrap="square" rtlCol="0">
            <a:spAutoFit/>
          </a:bodyPr>
          <a:lstStyle/>
          <a:p>
            <a:pPr algn="just"/>
            <a:r>
              <a:rPr lang="en-US" sz="2350" dirty="0">
                <a:latin typeface="Arial Narrow" pitchFamily="34" charset="0"/>
                <a:cs typeface="Times New Roman" pitchFamily="18" charset="0"/>
              </a:rPr>
              <a:t>	If we want to be saved, we should believe that Jesus is the Saviour of the world, and live according to his words. Jesus says, </a:t>
            </a:r>
            <a:r>
              <a:rPr lang="en-US" sz="2350" dirty="0">
                <a:solidFill>
                  <a:srgbClr val="00B0F0"/>
                </a:solidFill>
                <a:latin typeface="Arial Narrow" pitchFamily="34" charset="0"/>
                <a:cs typeface="Times New Roman" pitchFamily="18" charset="0"/>
              </a:rPr>
              <a:t>“It is the spirit that gives life…”</a:t>
            </a:r>
            <a:r>
              <a:rPr lang="en-US" sz="2350" dirty="0">
                <a:latin typeface="Arial Narrow" pitchFamily="34" charset="0"/>
                <a:cs typeface="Times New Roman" pitchFamily="18" charset="0"/>
              </a:rPr>
              <a:t> (Jn. 6:63). </a:t>
            </a:r>
            <a:r>
              <a:rPr lang="en-US" sz="2350" dirty="0">
                <a:solidFill>
                  <a:srgbClr val="FF00FF"/>
                </a:solidFill>
                <a:latin typeface="Arial Narrow" pitchFamily="34" charset="0"/>
                <a:cs typeface="Times New Roman" pitchFamily="18" charset="0"/>
              </a:rPr>
              <a:t>Again we read in the Gospel of John, “Truly, truly I say to you, he who hears my word and believes him who sent me has eternal life.” </a:t>
            </a:r>
            <a:r>
              <a:rPr lang="en-US" sz="2350" dirty="0">
                <a:latin typeface="Arial Narrow" pitchFamily="34" charset="0"/>
                <a:cs typeface="Times New Roman" pitchFamily="18" charset="0"/>
              </a:rPr>
              <a:t>(Jn. 5:24). St. Paul says: </a:t>
            </a:r>
            <a:r>
              <a:rPr lang="en-US" sz="2350" dirty="0">
                <a:solidFill>
                  <a:srgbClr val="00B0F0"/>
                </a:solidFill>
                <a:latin typeface="Arial Narrow" pitchFamily="34" charset="0"/>
                <a:cs typeface="Times New Roman" pitchFamily="18" charset="0"/>
              </a:rPr>
              <a:t>“… Gospel is the power of God for salvation to everyone who has faith…” </a:t>
            </a:r>
            <a:r>
              <a:rPr lang="en-US" sz="2350" dirty="0">
                <a:latin typeface="Arial Narrow" pitchFamily="34" charset="0"/>
                <a:cs typeface="Times New Roman" pitchFamily="18" charset="0"/>
              </a:rPr>
              <a:t>(Rom 1:16).</a:t>
            </a:r>
            <a:endParaRPr lang="en-US" sz="2350" dirty="0">
              <a:solidFill>
                <a:srgbClr val="FF00FF"/>
              </a:solidFill>
              <a:latin typeface="Arial Narrow" pitchFamily="34" charset="0"/>
              <a:cs typeface="Times New Roman" pitchFamily="18" charset="0"/>
            </a:endParaRPr>
          </a:p>
        </p:txBody>
      </p:sp>
      <p:sp>
        <p:nvSpPr>
          <p:cNvPr id="4" name="TextBox 3"/>
          <p:cNvSpPr txBox="1"/>
          <p:nvPr/>
        </p:nvSpPr>
        <p:spPr>
          <a:xfrm>
            <a:off x="0" y="202049"/>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IN ORDER TO BE SAVED, ACCEPT THE WORD OF GOD AND LIVE IT</a:t>
            </a:r>
          </a:p>
        </p:txBody>
      </p:sp>
      <p:sp>
        <p:nvSpPr>
          <p:cNvPr id="5" name="TextBox 4"/>
          <p:cNvSpPr txBox="1"/>
          <p:nvPr/>
        </p:nvSpPr>
        <p:spPr>
          <a:xfrm>
            <a:off x="152400" y="3962400"/>
            <a:ext cx="8839200" cy="2623795"/>
          </a:xfrm>
          <a:prstGeom prst="rect">
            <a:avLst/>
          </a:prstGeom>
          <a:noFill/>
        </p:spPr>
        <p:txBody>
          <a:bodyPr wrap="square" rtlCol="0">
            <a:spAutoFit/>
          </a:bodyPr>
          <a:lstStyle/>
          <a:p>
            <a:pPr algn="just"/>
            <a:r>
              <a:rPr lang="en-US" sz="2350" dirty="0">
                <a:latin typeface="Arial Narrow" pitchFamily="34" charset="0"/>
                <a:cs typeface="Times New Roman" pitchFamily="18" charset="0"/>
              </a:rPr>
              <a:t>	As a covenant people, we are bound to live the Word of God. The covenant is that you should keep My word and obey My commandments that you may be My own people and My beloved ones. For Jesus says: “If a man loves me, he will keep my word; and my Father will love him, and we will come to him and make our home with him.” (Jn. 14:23).  It is clear that, in order to belong to God and to the community of the redeemed, we should keep the Word of God.</a:t>
            </a:r>
            <a:endParaRPr lang="en-US" sz="2350" dirty="0">
              <a:solidFill>
                <a:srgbClr val="FF00FF"/>
              </a:solidFill>
              <a:latin typeface="Arial Narrow" pitchFamily="34" charset="0"/>
              <a:cs typeface="Times New Roman" pitchFamily="18" charset="0"/>
            </a:endParaRPr>
          </a:p>
        </p:txBody>
      </p:sp>
      <p:pic>
        <p:nvPicPr>
          <p:cNvPr id="8194" name="Picture 2" descr="C:\Users\user\Desktop\Bitmap in Page 16-21 (Lesson 2).cdr.jpg"/>
          <p:cNvPicPr>
            <a:picLocks noChangeAspect="1" noChangeArrowheads="1"/>
          </p:cNvPicPr>
          <p:nvPr/>
        </p:nvPicPr>
        <p:blipFill>
          <a:blip r:embed="rId2" cstate="print"/>
          <a:srcRect t="10000" b="12500"/>
          <a:stretch>
            <a:fillRect/>
          </a:stretch>
        </p:blipFill>
        <p:spPr bwMode="auto">
          <a:xfrm>
            <a:off x="0" y="1371600"/>
            <a:ext cx="1853937" cy="2362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p:cTn id="19"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1022</TotalTime>
  <Words>257</Words>
  <Application>Microsoft Office PowerPoint</Application>
  <PresentationFormat>On-screen Show (4:3)</PresentationFormat>
  <Paragraphs>55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Word of God  to Read and  Meditate </vt:lpstr>
      <vt:lpstr>Word of God to Remember </vt:lpstr>
      <vt:lpstr>Let us Pray</vt:lpstr>
      <vt:lpstr>My Resolution</vt:lpstr>
      <vt:lpstr>To Think with the Church</vt:lpstr>
      <vt:lpstr>To Know the Mother Church</vt:lpstr>
      <vt:lpstr>Questions</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213</cp:revision>
  <dcterms:created xsi:type="dcterms:W3CDTF">2009-12-14T09:57:33Z</dcterms:created>
  <dcterms:modified xsi:type="dcterms:W3CDTF">2015-10-16T07:12:30Z</dcterms:modified>
</cp:coreProperties>
</file>